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72" r:id="rId4"/>
    <p:sldId id="289" r:id="rId5"/>
    <p:sldId id="286" r:id="rId6"/>
    <p:sldId id="267" r:id="rId7"/>
    <p:sldId id="288" r:id="rId8"/>
    <p:sldId id="274" r:id="rId9"/>
    <p:sldId id="276" r:id="rId10"/>
    <p:sldId id="271" r:id="rId11"/>
    <p:sldId id="278" r:id="rId12"/>
    <p:sldId id="281" r:id="rId13"/>
    <p:sldId id="266" r:id="rId14"/>
    <p:sldId id="285" r:id="rId15"/>
    <p:sldId id="280" r:id="rId16"/>
    <p:sldId id="282" r:id="rId17"/>
    <p:sldId id="265" r:id="rId18"/>
    <p:sldId id="283" r:id="rId19"/>
    <p:sldId id="284" r:id="rId20"/>
    <p:sldId id="290" r:id="rId21"/>
    <p:sldId id="291" r:id="rId22"/>
    <p:sldId id="295" r:id="rId23"/>
    <p:sldId id="294" r:id="rId24"/>
    <p:sldId id="293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48"/>
    <p:restoredTop sz="76074"/>
  </p:normalViewPr>
  <p:slideViewPr>
    <p:cSldViewPr snapToGrid="0" snapToObjects="1">
      <p:cViewPr>
        <p:scale>
          <a:sx n="87" d="100"/>
          <a:sy n="87" d="100"/>
        </p:scale>
        <p:origin x="1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09A83-0660-724E-8EDB-E3E4FC87472A}" type="datetimeFigureOut">
              <a:rPr lang="en-DE" smtClean="0"/>
              <a:t>03.05.21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C1DAF-EB28-5240-AC2D-5379958D0F9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656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1158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Return the service endpoint URL and access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3861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Return the service endpoint URL and access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1709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Return the service endpoint URL and access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814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Reporting, shipping, receiving, inventory tracking, pick-and-pack, labor management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064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4933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Return the service endpoint URL and access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460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Return the service endpoint URL and access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1241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/api/negotiate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0915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81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library that helps you organize your application states in a very structured manner.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431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Movements – as they drives a physical process in a warehouse</a:t>
            </a:r>
            <a:br>
              <a:rPr lang="en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Next thing which is important for us is to know is that we have the right amount of stock</a:t>
            </a:r>
            <a:br>
              <a:rPr lang="en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And if stock is in a right place</a:t>
            </a:r>
            <a:br>
              <a:rPr lang="en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DE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8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MST provides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centralized stores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your 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data is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can only be mutated in "actions", so it's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 to use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also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MST has built-in support for references so you can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 your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across your whole app</a:t>
            </a:r>
          </a:p>
          <a:p>
            <a:br>
              <a:rPr lang="en-GB" dirty="0"/>
            </a:br>
            <a:br>
              <a:rPr lang="en-GB" dirty="0"/>
            </a:b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8732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MST provides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centralized stores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your 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data is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can only be mutated in "actions", so it's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 to use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also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protected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br>
              <a:rPr lang="en-GB" dirty="0"/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MST has built-in support for references so you can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 your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across your whole app</a:t>
            </a:r>
          </a:p>
          <a:p>
            <a:br>
              <a:rPr lang="en-GB" dirty="0"/>
            </a:br>
            <a:br>
              <a:rPr lang="en-GB" dirty="0"/>
            </a:b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2710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9047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Fully managed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571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Reporting, shipping, receiving, inventory tracking, pick-and-pack, labor management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9267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Reporting, shipping, receiving, inventory tracking, pick-and-pack, labor management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75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Stock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760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Reporting, shipping, receiving, inventory tracking, pick-and-pack, labor management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150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165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Function app – unit of deployment and development, can have many functions;</a:t>
            </a:r>
            <a:br>
              <a:rPr lang="en-DE" dirty="0"/>
            </a:br>
            <a:br>
              <a:rPr lang="en-DE" dirty="0"/>
            </a:br>
            <a:r>
              <a:rPr lang="en-DE" dirty="0"/>
              <a:t>Triggers – an event which will start the functions and one per function;</a:t>
            </a:r>
          </a:p>
          <a:p>
            <a:endParaRPr lang="en-DE" dirty="0"/>
          </a:p>
          <a:p>
            <a:r>
              <a:rPr lang="en-DE" dirty="0"/>
              <a:t>Bindings –”input”  data that is pulled in at the start before an execution.</a:t>
            </a:r>
          </a:p>
          <a:p>
            <a:r>
              <a:rPr lang="en-DE" dirty="0"/>
              <a:t>Output – data that is pushed out after an execution.</a:t>
            </a:r>
          </a:p>
          <a:p>
            <a:r>
              <a:rPr lang="en-DE" dirty="0"/>
              <a:t>Can have multiple of each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C1DAF-EB28-5240-AC2D-5379958D0F93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90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8F38-3A68-3844-8FA7-4B788FE21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3DB46-3D8C-F14B-A36B-4E61B9A45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580AB-73F5-274C-8A9A-72A6A350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6A82-D07E-594C-B96B-73E79034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52B86E-C6CE-F142-9996-70D70841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564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B4B1-7BA2-F445-93CA-376B18A8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69FB4-ECF3-214B-844D-D702C9EC7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4430-F501-8D4F-A80C-DD1938F7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1A13-5174-7A4B-83F8-C15971BE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B82A3F-A5E6-E247-8AF3-BD25C1BB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408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ADA95-FBBC-6B4E-BF57-18ACF1E0C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AE72F-0102-2144-B436-AAF335C23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5C5AB-A31E-5C4D-9431-E329B3F6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01DB7-D33B-4F49-A5C4-2C9DA632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2FAE456-9811-554E-97C2-566A09CF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851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F82C-770A-7543-8D4C-116E8D52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09AC3-A590-4947-A7AE-CD7255D71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AD15E-0B45-0143-8813-BA59412D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6DBC-7785-1448-9E6A-DD5BA31E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4568B-3BD9-8C43-87C1-AFC57EE5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393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8478-3596-2F45-B69D-B95470A1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8BFB6-3F08-B841-B88A-0A2BF35E8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139DE-34CA-994E-A295-E287EF1A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FEB4E-2BE5-7944-9D29-5E73C6B0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09BDDA9-DC3F-4142-A5C6-B734C7EC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7236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5DED-262C-1644-8569-01B30B54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91E8-6ABF-0446-9E17-570328607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EF3F1-F81B-3248-B992-2460FBAF1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67725-58BC-E547-BDA2-5C125A1E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3D084-78DD-874B-B09F-5B6F9839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15AD6A0-ECF4-2045-A5FB-7FBF7CD1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47107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C0E2-C297-7E46-A8C1-9BB48B8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E1220-1C14-E842-967C-0549E4340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3173-DF4A-1941-BC4E-ED8380E02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422C6-9488-7649-A85D-5F2BE215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B2C61-8B21-F04E-93CA-E88A5DD12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625D91-D002-9D4A-81B2-1A7AB073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8D62F7-5D4B-654D-84FE-BCC5B231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4018603-06AE-7846-826D-B7E74E22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0606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C2DE-8258-734C-A785-ADDAEF78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D1453-346C-3049-AE8E-A465B45E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A6D88-1325-7B4C-9C92-E9E3A96D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FD7F4F-C80E-4C4E-84C2-FFE37E95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6286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B4B73-EFCF-B445-945C-E46CE1B1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C5DCF-0772-ED41-BF9C-1F70F2ED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468F6E-60C2-624A-88FB-390BC1A8F2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217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B9A1-433D-F246-827A-7C32BAFF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BC8CE-325C-2A49-ABE4-772C5787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24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52566-AFFE-8745-A70B-A3A0B51C3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A2F01-56F7-944A-81BE-6BBA870E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27740-6ACA-D142-ABEF-8E186B3C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5EE763-0678-0A45-8B61-9A7C6EBF31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049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3C9D-B63C-8246-918F-3418C2A4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F9270-62C3-E946-91B1-04F8A26AD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19260-11DF-0A43-9DE7-CA90214CF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47567-BE5E-7047-951A-04FC04CC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666C1-22AB-834C-BD9A-E67784B6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72EE5A2-A9DD-3242-9968-96A6E9B5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2580" y="6323206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689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AEF70-0186-444C-89EA-AC12F033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8F9A0-E60C-6947-814D-E2AC01F45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60AD-DE23-EE4A-B07A-50A6AF4BB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54DB-3D87-2D46-BECC-952A1156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8F5A-A3F6-8E4E-A718-ACC37F3F513C}" type="slidenum">
              <a:rPr lang="en-DE" smtClean="0"/>
              <a:t>‹#›</a:t>
            </a:fld>
            <a:endParaRPr lang="en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CD923EB-FB3E-2E4F-8106-5099238FF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2580" y="63232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43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1297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3.svg"/><Relationship Id="rId5" Type="http://schemas.openxmlformats.org/officeDocument/2006/relationships/image" Target="../media/image6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5.svg"/><Relationship Id="rId19" Type="http://schemas.openxmlformats.org/officeDocument/2006/relationships/image" Target="../media/image31.svg"/><Relationship Id="rId4" Type="http://schemas.openxmlformats.org/officeDocument/2006/relationships/image" Target="../media/image7.svg"/><Relationship Id="rId9" Type="http://schemas.openxmlformats.org/officeDocument/2006/relationships/image" Target="../media/image4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386A-722E-2B4B-871D-0C2802760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Going real time using Azure </a:t>
            </a:r>
            <a:r>
              <a:rPr lang="en-GB" dirty="0" err="1"/>
              <a:t>CosmosDB</a:t>
            </a:r>
            <a:r>
              <a:rPr lang="en-GB" dirty="0"/>
              <a:t> and React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90A556-EA96-EB45-BF48-ED5566F4D168}"/>
              </a:ext>
            </a:extLst>
          </p:cNvPr>
          <p:cNvSpPr/>
          <p:nvPr/>
        </p:nvSpPr>
        <p:spPr>
          <a:xfrm>
            <a:off x="1524000" y="5024810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Olena </a:t>
            </a:r>
            <a:r>
              <a:rPr lang="en-GB" sz="240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Borzenko</a:t>
            </a:r>
            <a:endParaRPr lang="en-GB" sz="2400" dirty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7041F8-F3D2-8045-B075-50F17407143E}"/>
              </a:ext>
            </a:extLst>
          </p:cNvPr>
          <p:cNvSpPr/>
          <p:nvPr/>
        </p:nvSpPr>
        <p:spPr>
          <a:xfrm>
            <a:off x="1523999" y="5486475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borzenko_lena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28FD3-A1FE-8E42-84E0-CC596915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4833737"/>
            <a:ext cx="3230880" cy="9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C85E-1E5F-F443-821C-FFE23558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/>
          </a:bodyPr>
          <a:lstStyle/>
          <a:p>
            <a:r>
              <a:rPr lang="en-DE" sz="4000" dirty="0"/>
              <a:t>Create movements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59ECD-0D64-7E4F-A7B0-F85DE7FD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5984"/>
            <a:ext cx="10260172" cy="3809332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E6D51D5-7C29-A249-964A-0C5B3C7B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167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C85E-1E5F-F443-821C-FFE23558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/>
          </a:bodyPr>
          <a:lstStyle/>
          <a:p>
            <a:r>
              <a:rPr lang="en-DE" sz="4000" dirty="0"/>
              <a:t>Calculate stock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600BE-DCCC-E04B-83E0-AEADC2655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9"/>
          <a:stretch/>
        </p:blipFill>
        <p:spPr>
          <a:xfrm>
            <a:off x="838200" y="2049379"/>
            <a:ext cx="9197807" cy="377390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83096-4ED5-4D40-82CE-1CD22251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37233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C85E-1E5F-F443-821C-FFE23558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/>
          </a:bodyPr>
          <a:lstStyle/>
          <a:p>
            <a:r>
              <a:rPr lang="en-DE" sz="4000" dirty="0"/>
              <a:t>Get storage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22A04-568E-7B40-AC90-C1BF7FF0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2952"/>
            <a:ext cx="10020300" cy="34798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6A240B3-816E-3949-9494-822556D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5155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6439F9AA-55C6-CB48-9088-EB20FDD03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9" t="7101" b="1573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6C0B8-535D-E74F-8F5F-73C46B0A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6817"/>
            <a:ext cx="10515600" cy="2404366"/>
          </a:xfrm>
        </p:spPr>
        <p:txBody>
          <a:bodyPr>
            <a:normAutofit/>
          </a:bodyPr>
          <a:lstStyle/>
          <a:p>
            <a:pPr algn="ctr"/>
            <a:r>
              <a:rPr lang="en-DE" dirty="0"/>
              <a:t>Less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CC580-2CA9-844E-8BA3-8DC6E2F2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0165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ladeRunnerJS Sprint Demos">
            <a:extLst>
              <a:ext uri="{FF2B5EF4-FFF2-40B4-BE49-F238E27FC236}">
                <a16:creationId xmlns:a16="http://schemas.microsoft.com/office/drawing/2014/main" id="{02225E32-3BFC-0D42-9BFF-B339BF514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3285066" y="735189"/>
            <a:ext cx="5621867" cy="538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E7EF1F-316C-9847-8A75-20ABF90A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14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C85E-1E5F-F443-821C-FFE23558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/>
          </a:bodyPr>
          <a:lstStyle/>
          <a:p>
            <a:r>
              <a:rPr lang="en-DE" sz="4000" dirty="0"/>
              <a:t>Retrieve SignalR connection info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DD63DEC-3DBC-164D-B322-F98F739F3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89748"/>
            <a:ext cx="10195418" cy="332071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7C7F2-7426-4648-B1B0-A1320455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6324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C85E-1E5F-F443-821C-FFE23558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>
            <a:normAutofit/>
          </a:bodyPr>
          <a:lstStyle/>
          <a:p>
            <a:r>
              <a:rPr lang="en-DE" sz="4000" dirty="0"/>
              <a:t>Stock change trigger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668D1-457C-3A40-B8F2-FC10A522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6238"/>
            <a:ext cx="10639592" cy="27687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B7560-DBEF-2B46-B092-DD314D79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6862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D0D57-3295-494B-A563-1A98FE03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13"/>
          <a:stretch/>
        </p:blipFill>
        <p:spPr>
          <a:xfrm>
            <a:off x="1219200" y="2042215"/>
            <a:ext cx="4398975" cy="2773570"/>
          </a:xfrm>
          <a:prstGeom prst="rect">
            <a:avLst/>
          </a:prstGeom>
        </p:spPr>
      </p:pic>
      <p:pic>
        <p:nvPicPr>
          <p:cNvPr id="9" name="Picture 2" descr="SignalR Service – Real time web | Microsoft Azure">
            <a:extLst>
              <a:ext uri="{FF2B5EF4-FFF2-40B4-BE49-F238E27FC236}">
                <a16:creationId xmlns:a16="http://schemas.microsoft.com/office/drawing/2014/main" id="{9A5EE5DE-850F-2D43-A5DC-4029AD645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83" y="4200834"/>
            <a:ext cx="3222793" cy="16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9C4763F-E176-9440-8E33-20940D4BD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6400" y="965200"/>
            <a:ext cx="2012380" cy="20123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630D0D-4B0F-8945-9019-4CF27F1B16A0}"/>
              </a:ext>
            </a:extLst>
          </p:cNvPr>
          <p:cNvSpPr/>
          <p:nvPr/>
        </p:nvSpPr>
        <p:spPr>
          <a:xfrm rot="21019260">
            <a:off x="5764947" y="181772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/api/negotiate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007C0C-3195-0340-B1C3-21BB7B9FBCB9}"/>
              </a:ext>
            </a:extLst>
          </p:cNvPr>
          <p:cNvCxnSpPr>
            <a:cxnSpLocks/>
          </p:cNvCxnSpPr>
          <p:nvPr/>
        </p:nvCxnSpPr>
        <p:spPr>
          <a:xfrm>
            <a:off x="5954155" y="3940649"/>
            <a:ext cx="2118971" cy="59486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79B2E-C913-AD4F-8647-EAB2194F5EE6}"/>
              </a:ext>
            </a:extLst>
          </p:cNvPr>
          <p:cNvSpPr/>
          <p:nvPr/>
        </p:nvSpPr>
        <p:spPr>
          <a:xfrm rot="920993">
            <a:off x="6386306" y="389364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WebSocket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257CEA-1C9B-994D-AD1B-67EF383801BF}"/>
              </a:ext>
            </a:extLst>
          </p:cNvPr>
          <p:cNvCxnSpPr/>
          <p:nvPr/>
        </p:nvCxnSpPr>
        <p:spPr>
          <a:xfrm flipV="1">
            <a:off x="5727047" y="2013061"/>
            <a:ext cx="2190479" cy="3943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054065-13F8-E54C-AAE5-9BFC42AEFFBF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9032590" y="2977580"/>
            <a:ext cx="28990" cy="122325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0C75E48-1FC5-6645-8BFC-64C86F7525E2}"/>
              </a:ext>
            </a:extLst>
          </p:cNvPr>
          <p:cNvSpPr/>
          <p:nvPr/>
        </p:nvSpPr>
        <p:spPr>
          <a:xfrm>
            <a:off x="9061579" y="3195451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SignalR </a:t>
            </a:r>
          </a:p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Binding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03D5A9-4E02-1642-8E8D-A794B8320C9B}"/>
              </a:ext>
            </a:extLst>
          </p:cNvPr>
          <p:cNvCxnSpPr>
            <a:cxnSpLocks/>
          </p:cNvCxnSpPr>
          <p:nvPr/>
        </p:nvCxnSpPr>
        <p:spPr>
          <a:xfrm flipH="1" flipV="1">
            <a:off x="5925824" y="4248736"/>
            <a:ext cx="2140874" cy="636781"/>
          </a:xfrm>
          <a:prstGeom prst="straightConnector1">
            <a:avLst/>
          </a:prstGeom>
          <a:ln w="28575">
            <a:solidFill>
              <a:srgbClr val="0070C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C9239F-E8A9-6945-9940-16C309D5F565}"/>
              </a:ext>
            </a:extLst>
          </p:cNvPr>
          <p:cNvCxnSpPr>
            <a:cxnSpLocks/>
          </p:cNvCxnSpPr>
          <p:nvPr/>
        </p:nvCxnSpPr>
        <p:spPr>
          <a:xfrm flipH="1" flipV="1">
            <a:off x="5925824" y="4556823"/>
            <a:ext cx="2140874" cy="636781"/>
          </a:xfrm>
          <a:prstGeom prst="straightConnector1">
            <a:avLst/>
          </a:prstGeom>
          <a:ln w="28575">
            <a:solidFill>
              <a:srgbClr val="0070C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D22E8C-86E0-CE44-9645-BD26B0782D52}"/>
              </a:ext>
            </a:extLst>
          </p:cNvPr>
          <p:cNvCxnSpPr>
            <a:cxnSpLocks/>
          </p:cNvCxnSpPr>
          <p:nvPr/>
        </p:nvCxnSpPr>
        <p:spPr>
          <a:xfrm flipH="1" flipV="1">
            <a:off x="5932252" y="4840730"/>
            <a:ext cx="2140874" cy="636781"/>
          </a:xfrm>
          <a:prstGeom prst="straightConnector1">
            <a:avLst/>
          </a:prstGeom>
          <a:ln w="28575">
            <a:solidFill>
              <a:srgbClr val="0070C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A21F1899-81AA-8840-8767-9A5A6740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5424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A66A-A421-7944-A25E-B24D0EFB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600" dirty="0"/>
              <a:t>Create SignalR connection – React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A92E3-5BD3-E24E-95A7-4A65591E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2155"/>
            <a:ext cx="10109200" cy="45085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1799DD-CFA1-B140-8603-22A0EF13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2247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0EE0-9C02-FC46-965A-22DAB7C3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Receive SignalR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28DC-7974-C84F-8A46-09A85D42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3817"/>
            <a:ext cx="8661400" cy="190088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72C04-AE49-F94A-A27C-08240EC3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4877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Warehouse outline">
            <a:extLst>
              <a:ext uri="{FF2B5EF4-FFF2-40B4-BE49-F238E27FC236}">
                <a16:creationId xmlns:a16="http://schemas.microsoft.com/office/drawing/2014/main" id="{5259B0E5-F4FE-E34C-9B49-6BAE0F1D9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0862" y="3803406"/>
            <a:ext cx="2390274" cy="2390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EE3A2C-97E8-4446-94FB-0F2EBAE00721}"/>
              </a:ext>
            </a:extLst>
          </p:cNvPr>
          <p:cNvSpPr/>
          <p:nvPr/>
        </p:nvSpPr>
        <p:spPr>
          <a:xfrm>
            <a:off x="1852863" y="1616238"/>
            <a:ext cx="39984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Stock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254041-08D6-B948-9209-4D23F1A5FEC1}"/>
              </a:ext>
            </a:extLst>
          </p:cNvPr>
          <p:cNvSpPr/>
          <p:nvPr/>
        </p:nvSpPr>
        <p:spPr>
          <a:xfrm>
            <a:off x="6858001" y="1616238"/>
            <a:ext cx="3481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Warehouse state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9C74C-C53B-834C-B0AA-09CCC2C0F9DB}"/>
              </a:ext>
            </a:extLst>
          </p:cNvPr>
          <p:cNvSpPr/>
          <p:nvPr/>
        </p:nvSpPr>
        <p:spPr>
          <a:xfrm>
            <a:off x="5027194" y="2993009"/>
            <a:ext cx="21376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Movements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146F8057-85F6-2046-A3CB-DE5D7B292151}"/>
              </a:ext>
            </a:extLst>
          </p:cNvPr>
          <p:cNvSpPr/>
          <p:nvPr/>
        </p:nvSpPr>
        <p:spPr>
          <a:xfrm rot="5400000">
            <a:off x="6026818" y="2516606"/>
            <a:ext cx="138363" cy="2137610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06C863-10FB-5848-A674-5330FE11FBD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96000" y="3654593"/>
            <a:ext cx="0" cy="2976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4206B363-6BED-4A46-B9DD-77613C8839BD}"/>
              </a:ext>
            </a:extLst>
          </p:cNvPr>
          <p:cNvSpPr/>
          <p:nvPr/>
        </p:nvSpPr>
        <p:spPr>
          <a:xfrm rot="5400000">
            <a:off x="5985505" y="-1858092"/>
            <a:ext cx="148814" cy="8414098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F53356-547E-5946-9A06-D726A52B2E07}"/>
              </a:ext>
            </a:extLst>
          </p:cNvPr>
          <p:cNvCxnSpPr>
            <a:cxnSpLocks/>
          </p:cNvCxnSpPr>
          <p:nvPr/>
        </p:nvCxnSpPr>
        <p:spPr>
          <a:xfrm>
            <a:off x="6087979" y="2423363"/>
            <a:ext cx="8021" cy="46421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7EE141D8-E697-694A-9BAF-89DEDF0A4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8169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ABC95-FFF3-684D-8DF3-F56BF30E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  <p:pic>
        <p:nvPicPr>
          <p:cNvPr id="8212" name="Picture 20" descr="React Icon #308749 - Free Icons Library">
            <a:extLst>
              <a:ext uri="{FF2B5EF4-FFF2-40B4-BE49-F238E27FC236}">
                <a16:creationId xmlns:a16="http://schemas.microsoft.com/office/drawing/2014/main" id="{96F47E28-20A2-EA4E-A4D7-415A4BA5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83" y="1423844"/>
            <a:ext cx="3460750" cy="401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llustration for Manage Application State with Mobx-state-tree | Web  development, Appleton, Videos tutorial">
            <a:extLst>
              <a:ext uri="{FF2B5EF4-FFF2-40B4-BE49-F238E27FC236}">
                <a16:creationId xmlns:a16="http://schemas.microsoft.com/office/drawing/2014/main" id="{15B26C20-35B4-6841-9D89-55A150A50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68" y="1260247"/>
            <a:ext cx="3881966" cy="388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84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46E4-F3B7-1C49-89E6-683B3B47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600" dirty="0"/>
              <a:t>Why I like MobX-State-Tree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8A984-5EB2-0B45-9B05-4314CA4E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490E7-40A1-7A4A-8209-11FD76A73936}"/>
              </a:ext>
            </a:extLst>
          </p:cNvPr>
          <p:cNvSpPr/>
          <p:nvPr/>
        </p:nvSpPr>
        <p:spPr>
          <a:xfrm>
            <a:off x="838200" y="2189448"/>
            <a:ext cx="4537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Centralized stores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64D93-DC97-BC4F-947D-3F715342F5C7}"/>
              </a:ext>
            </a:extLst>
          </p:cNvPr>
          <p:cNvSpPr/>
          <p:nvPr/>
        </p:nvSpPr>
        <p:spPr>
          <a:xfrm>
            <a:off x="838199" y="3160574"/>
            <a:ext cx="9448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Data is </a:t>
            </a:r>
            <a:r>
              <a:rPr lang="en-GB" sz="2800" i="1" dirty="0">
                <a:latin typeface="Courier New" panose="02070309020205020404" pitchFamily="49" charset="0"/>
                <a:cs typeface="Courier New" panose="02070309020205020404" pitchFamily="49" charset="0"/>
              </a:rPr>
              <a:t>easy to use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 but it’s </a:t>
            </a:r>
            <a:r>
              <a:rPr lang="en-GB" sz="2800" i="1" dirty="0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F813E-948F-1740-8418-AE9AE1C48CD5}"/>
              </a:ext>
            </a:extLst>
          </p:cNvPr>
          <p:cNvSpPr/>
          <p:nvPr/>
        </p:nvSpPr>
        <p:spPr>
          <a:xfrm>
            <a:off x="838198" y="4131700"/>
            <a:ext cx="9448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Normalize your data</a:t>
            </a:r>
            <a:endParaRPr lang="en-DE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3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E4732-F132-634C-A73E-4F3F93BE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  <p:pic>
        <p:nvPicPr>
          <p:cNvPr id="9218" name="Picture 2" descr="demo time - Rainbow Spongbob | Make a Meme">
            <a:extLst>
              <a:ext uri="{FF2B5EF4-FFF2-40B4-BE49-F238E27FC236}">
                <a16:creationId xmlns:a16="http://schemas.microsoft.com/office/drawing/2014/main" id="{CDB75BC5-67DE-9742-86BE-CFC9466AD0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350" y="760809"/>
            <a:ext cx="6455299" cy="533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9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46E4-F3B7-1C49-89E6-683B3B47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600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8A984-5EB2-0B45-9B05-4314CA4E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490E7-40A1-7A4A-8209-11FD76A73936}"/>
              </a:ext>
            </a:extLst>
          </p:cNvPr>
          <p:cNvSpPr/>
          <p:nvPr/>
        </p:nvSpPr>
        <p:spPr>
          <a:xfrm>
            <a:off x="838200" y="2189448"/>
            <a:ext cx="833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Azure Functions =&gt; less code;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864D93-DC97-BC4F-947D-3F715342F5C7}"/>
              </a:ext>
            </a:extLst>
          </p:cNvPr>
          <p:cNvSpPr/>
          <p:nvPr/>
        </p:nvSpPr>
        <p:spPr>
          <a:xfrm>
            <a:off x="838199" y="3160574"/>
            <a:ext cx="9448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Concentrate on business logic;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F813E-948F-1740-8418-AE9AE1C48CD5}"/>
              </a:ext>
            </a:extLst>
          </p:cNvPr>
          <p:cNvSpPr/>
          <p:nvPr/>
        </p:nvSpPr>
        <p:spPr>
          <a:xfrm>
            <a:off x="838198" y="4131700"/>
            <a:ext cx="101684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Simplicity in building separate components;</a:t>
            </a:r>
          </a:p>
        </p:txBody>
      </p:sp>
    </p:spTree>
    <p:extLst>
      <p:ext uri="{BB962C8B-B14F-4D97-AF65-F5344CB8AC3E}">
        <p14:creationId xmlns:p14="http://schemas.microsoft.com/office/powerpoint/2010/main" val="408156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386A-722E-2B4B-871D-0C2802760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Going real time using Azure </a:t>
            </a:r>
            <a:r>
              <a:rPr lang="en-GB" dirty="0" err="1"/>
              <a:t>CosmosDB</a:t>
            </a:r>
            <a:r>
              <a:rPr lang="en-GB" dirty="0"/>
              <a:t> and React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90A556-EA96-EB45-BF48-ED5566F4D168}"/>
              </a:ext>
            </a:extLst>
          </p:cNvPr>
          <p:cNvSpPr/>
          <p:nvPr/>
        </p:nvSpPr>
        <p:spPr>
          <a:xfrm>
            <a:off x="1524000" y="4572127"/>
            <a:ext cx="2917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Olena</a:t>
            </a:r>
            <a:r>
              <a:rPr lang="en-GB" sz="240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40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Borzenko</a:t>
            </a:r>
            <a:endParaRPr lang="en-GB" sz="2400" dirty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7041F8-F3D2-8045-B075-50F17407143E}"/>
              </a:ext>
            </a:extLst>
          </p:cNvPr>
          <p:cNvSpPr/>
          <p:nvPr/>
        </p:nvSpPr>
        <p:spPr>
          <a:xfrm>
            <a:off x="1524001" y="5126124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borzenko_lena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28FD3-A1FE-8E42-84E0-CC596915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4833737"/>
            <a:ext cx="3230880" cy="9912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C88AFB-CE87-2D42-82A1-0DDBC2BD9088}"/>
              </a:ext>
            </a:extLst>
          </p:cNvPr>
          <p:cNvSpPr/>
          <p:nvPr/>
        </p:nvSpPr>
        <p:spPr>
          <a:xfrm>
            <a:off x="1524000" y="5587789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inkedin: olena-borzenko</a:t>
            </a:r>
          </a:p>
        </p:txBody>
      </p:sp>
    </p:spTree>
    <p:extLst>
      <p:ext uri="{BB962C8B-B14F-4D97-AF65-F5344CB8AC3E}">
        <p14:creationId xmlns:p14="http://schemas.microsoft.com/office/powerpoint/2010/main" val="392593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B22951A0-D91B-F344-BBDD-BA10265F0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6990" y="2956358"/>
            <a:ext cx="894730" cy="89473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EB494E-13FF-CD48-9C3D-E4A001ACB84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097148" y="3403723"/>
            <a:ext cx="1599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DBFA7EF5-F5AE-A04C-B64D-D37332039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5196" y="2956358"/>
            <a:ext cx="894730" cy="8947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553E75-5A05-BD4F-8763-565C3492BC4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591720" y="3403723"/>
            <a:ext cx="703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8887EB6-A50E-AA42-969C-A3B66110FFD6}"/>
              </a:ext>
            </a:extLst>
          </p:cNvPr>
          <p:cNvSpPr/>
          <p:nvPr/>
        </p:nvSpPr>
        <p:spPr>
          <a:xfrm>
            <a:off x="5358645" y="3193708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E6A5D4-9539-1A47-865A-D4521C336A38}"/>
              </a:ext>
            </a:extLst>
          </p:cNvPr>
          <p:cNvSpPr/>
          <p:nvPr/>
        </p:nvSpPr>
        <p:spPr>
          <a:xfrm>
            <a:off x="5358645" y="3477793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6A089-7043-854C-A142-888B294C3561}"/>
              </a:ext>
            </a:extLst>
          </p:cNvPr>
          <p:cNvSpPr/>
          <p:nvPr/>
        </p:nvSpPr>
        <p:spPr>
          <a:xfrm>
            <a:off x="5358645" y="2619963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C4161-EBCC-704F-A585-A41AA227FF24}"/>
              </a:ext>
            </a:extLst>
          </p:cNvPr>
          <p:cNvSpPr/>
          <p:nvPr/>
        </p:nvSpPr>
        <p:spPr>
          <a:xfrm>
            <a:off x="5358645" y="2904048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4AF41-FB0C-8747-B410-BE6544E158D6}"/>
              </a:ext>
            </a:extLst>
          </p:cNvPr>
          <p:cNvSpPr/>
          <p:nvPr/>
        </p:nvSpPr>
        <p:spPr>
          <a:xfrm>
            <a:off x="5358645" y="3761878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471219-46A3-9A43-A2F9-A1DED704BD79}"/>
              </a:ext>
            </a:extLst>
          </p:cNvPr>
          <p:cNvSpPr/>
          <p:nvPr/>
        </p:nvSpPr>
        <p:spPr>
          <a:xfrm>
            <a:off x="5358645" y="4045963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FD11A3D-1CE1-2049-B85A-7BE0D7AD7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1873" y="1725233"/>
            <a:ext cx="894730" cy="89473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DEB5437-DF9F-B345-927F-5BEB6AB24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1607" y="4255979"/>
            <a:ext cx="894730" cy="894730"/>
          </a:xfrm>
          <a:prstGeom prst="rect">
            <a:avLst/>
          </a:prstGeom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2962ACC-A95C-2D4D-B774-71AF82C4E12A}"/>
              </a:ext>
            </a:extLst>
          </p:cNvPr>
          <p:cNvCxnSpPr>
            <a:stCxn id="17" idx="3"/>
            <a:endCxn id="23" idx="1"/>
          </p:cNvCxnSpPr>
          <p:nvPr/>
        </p:nvCxnSpPr>
        <p:spPr>
          <a:xfrm flipV="1">
            <a:off x="6042587" y="2172598"/>
            <a:ext cx="1399286" cy="11254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0814F97-BBA8-3545-9A1B-1A671CD90D6F}"/>
              </a:ext>
            </a:extLst>
          </p:cNvPr>
          <p:cNvCxnSpPr>
            <a:stCxn id="18" idx="3"/>
            <a:endCxn id="28" idx="1"/>
          </p:cNvCxnSpPr>
          <p:nvPr/>
        </p:nvCxnSpPr>
        <p:spPr>
          <a:xfrm>
            <a:off x="6042587" y="3582142"/>
            <a:ext cx="1429020" cy="1121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13F1B97C-33FB-1641-949D-A70C4FE08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5188" y="2981635"/>
            <a:ext cx="894730" cy="894730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A6D5F10-A593-6444-AA7E-51AEF37C7D6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336603" y="2172598"/>
            <a:ext cx="1502157" cy="11198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4A33D46-00C4-B842-95F6-3ABF8A383BD4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366337" y="3582142"/>
            <a:ext cx="1472423" cy="1121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CC19264-6639-8A4A-8614-E07E594F232F}"/>
              </a:ext>
            </a:extLst>
          </p:cNvPr>
          <p:cNvSpPr/>
          <p:nvPr/>
        </p:nvSpPr>
        <p:spPr>
          <a:xfrm>
            <a:off x="1247968" y="3080557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Movement</a:t>
            </a:r>
          </a:p>
          <a:p>
            <a:pPr algn="ctr"/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A80AEA8-D8D9-294C-B14B-51BA971BA625}"/>
              </a:ext>
            </a:extLst>
          </p:cNvPr>
          <p:cNvSpPr/>
          <p:nvPr/>
        </p:nvSpPr>
        <p:spPr>
          <a:xfrm>
            <a:off x="6792700" y="5192515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Calculate stock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5FA28C-0188-E846-9B67-1217F36B4791}"/>
              </a:ext>
            </a:extLst>
          </p:cNvPr>
          <p:cNvSpPr/>
          <p:nvPr/>
        </p:nvSpPr>
        <p:spPr>
          <a:xfrm>
            <a:off x="5965551" y="1256794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Update state of a Warehouse</a:t>
            </a:r>
          </a:p>
        </p:txBody>
      </p:sp>
      <p:sp>
        <p:nvSpPr>
          <p:cNvPr id="86" name="Date Placeholder 85">
            <a:extLst>
              <a:ext uri="{FF2B5EF4-FFF2-40B4-BE49-F238E27FC236}">
                <a16:creationId xmlns:a16="http://schemas.microsoft.com/office/drawing/2014/main" id="{BF00152A-305F-EE4A-B9A0-BB98D1725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8081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53" grpId="0"/>
      <p:bldP spid="82" grpId="0"/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Assorted Black LEGOs by the Pound – Soko Toys">
            <a:extLst>
              <a:ext uri="{FF2B5EF4-FFF2-40B4-BE49-F238E27FC236}">
                <a16:creationId xmlns:a16="http://schemas.microsoft.com/office/drawing/2014/main" id="{63792A1F-CC51-E546-BDB8-5923E3358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6" b="2569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6C0B8-535D-E74F-8F5F-73C46B0A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6817"/>
            <a:ext cx="10515600" cy="240436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Flexibility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CC580-2CA9-844E-8BA3-8DC6E2F2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9555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C0B8-535D-E74F-8F5F-73C46B0A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6817"/>
            <a:ext cx="10515600" cy="2404366"/>
          </a:xfrm>
        </p:spPr>
        <p:txBody>
          <a:bodyPr>
            <a:normAutofit/>
          </a:bodyPr>
          <a:lstStyle/>
          <a:p>
            <a:pPr algn="ctr"/>
            <a:r>
              <a:rPr lang="en-DE" dirty="0"/>
              <a:t>Stock monitoring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CC580-2CA9-844E-8BA3-8DC6E2F2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8439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CFC6D12E-A713-AF46-9FB9-05E9AC9CD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8244" y="3033944"/>
            <a:ext cx="894730" cy="89473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72C79D-E546-CA4E-B819-0B0F2358D71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745766" y="3481309"/>
            <a:ext cx="832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F75A2500-7E8E-254B-BE78-48602F59C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7666" y="3033944"/>
            <a:ext cx="894730" cy="89473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D729F1-870E-0C4D-85D0-88ED7F3B1AFB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503018" y="3481309"/>
            <a:ext cx="104464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536DC07-25D6-7342-B212-0DBBBC47675E}"/>
              </a:ext>
            </a:extLst>
          </p:cNvPr>
          <p:cNvSpPr/>
          <p:nvPr/>
        </p:nvSpPr>
        <p:spPr>
          <a:xfrm>
            <a:off x="4603165" y="3271294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ABEF18-D2D9-414E-9D72-0985BFA92ADE}"/>
              </a:ext>
            </a:extLst>
          </p:cNvPr>
          <p:cNvSpPr/>
          <p:nvPr/>
        </p:nvSpPr>
        <p:spPr>
          <a:xfrm>
            <a:off x="4603165" y="3555379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8B4A3B-6EA1-194A-A24D-41BA3702B61F}"/>
              </a:ext>
            </a:extLst>
          </p:cNvPr>
          <p:cNvSpPr/>
          <p:nvPr/>
        </p:nvSpPr>
        <p:spPr>
          <a:xfrm>
            <a:off x="4603165" y="2697549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E0548-62BC-0D47-82B5-2160A3F7B08F}"/>
              </a:ext>
            </a:extLst>
          </p:cNvPr>
          <p:cNvSpPr/>
          <p:nvPr/>
        </p:nvSpPr>
        <p:spPr>
          <a:xfrm>
            <a:off x="4603165" y="2981634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38C65E-A70A-BF48-BEE6-9CC595C8CD0A}"/>
              </a:ext>
            </a:extLst>
          </p:cNvPr>
          <p:cNvSpPr/>
          <p:nvPr/>
        </p:nvSpPr>
        <p:spPr>
          <a:xfrm>
            <a:off x="4603165" y="3839464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889BAD-6740-5B4F-9637-007FB56B7E00}"/>
              </a:ext>
            </a:extLst>
          </p:cNvPr>
          <p:cNvSpPr/>
          <p:nvPr/>
        </p:nvSpPr>
        <p:spPr>
          <a:xfrm>
            <a:off x="4603165" y="4123549"/>
            <a:ext cx="683942" cy="2086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AD3FEF0-B3AC-2642-9B33-BE2EAB052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9648" y="3033944"/>
            <a:ext cx="894730" cy="89473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A33CE9-EC59-624E-A78E-FFE5D250951F}"/>
              </a:ext>
            </a:extLst>
          </p:cNvPr>
          <p:cNvCxnSpPr>
            <a:endCxn id="35" idx="1"/>
          </p:cNvCxnSpPr>
          <p:nvPr/>
        </p:nvCxnSpPr>
        <p:spPr>
          <a:xfrm>
            <a:off x="5368882" y="3479992"/>
            <a:ext cx="830766" cy="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A5C1E3-53BC-4543-8B03-74FDA5650A90}"/>
              </a:ext>
            </a:extLst>
          </p:cNvPr>
          <p:cNvCxnSpPr>
            <a:stCxn id="35" idx="3"/>
          </p:cNvCxnSpPr>
          <p:nvPr/>
        </p:nvCxnSpPr>
        <p:spPr>
          <a:xfrm flipV="1">
            <a:off x="7094378" y="3479992"/>
            <a:ext cx="745276" cy="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gnalR Service – Real time web | Microsoft Azure">
            <a:extLst>
              <a:ext uri="{FF2B5EF4-FFF2-40B4-BE49-F238E27FC236}">
                <a16:creationId xmlns:a16="http://schemas.microsoft.com/office/drawing/2014/main" id="{96254171-4A0B-F449-9224-35FB0D24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251" y="2981634"/>
            <a:ext cx="1704250" cy="8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9B97D87-58FD-BB41-A682-06111E3E6CDB}"/>
              </a:ext>
            </a:extLst>
          </p:cNvPr>
          <p:cNvSpPr/>
          <p:nvPr/>
        </p:nvSpPr>
        <p:spPr>
          <a:xfrm>
            <a:off x="873768" y="4043232"/>
            <a:ext cx="2303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latin typeface="Courier New" panose="02070309020205020404" pitchFamily="49" charset="0"/>
                <a:cs typeface="Courier New" panose="02070309020205020404" pitchFamily="49" charset="0"/>
              </a:rPr>
              <a:t>Calculate stock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A9784-CB19-044B-B4C5-A35A38A1ED15}"/>
              </a:ext>
            </a:extLst>
          </p:cNvPr>
          <p:cNvCxnSpPr>
            <a:cxnSpLocks/>
          </p:cNvCxnSpPr>
          <p:nvPr/>
        </p:nvCxnSpPr>
        <p:spPr>
          <a:xfrm>
            <a:off x="8696097" y="3479992"/>
            <a:ext cx="975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Smart Phone outline">
            <a:extLst>
              <a:ext uri="{FF2B5EF4-FFF2-40B4-BE49-F238E27FC236}">
                <a16:creationId xmlns:a16="http://schemas.microsoft.com/office/drawing/2014/main" id="{B9C67E09-DD62-D240-B006-57A9922AEB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5540" y="2731087"/>
            <a:ext cx="709791" cy="709791"/>
          </a:xfrm>
          <a:prstGeom prst="rect">
            <a:avLst/>
          </a:prstGeom>
        </p:spPr>
      </p:pic>
      <p:pic>
        <p:nvPicPr>
          <p:cNvPr id="55" name="Graphic 54" descr="Internet outline">
            <a:extLst>
              <a:ext uri="{FF2B5EF4-FFF2-40B4-BE49-F238E27FC236}">
                <a16:creationId xmlns:a16="http://schemas.microsoft.com/office/drawing/2014/main" id="{D5D7E3E8-8FD7-7C4D-B0F4-4E4053661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40247" y="2766739"/>
            <a:ext cx="1324524" cy="1324524"/>
          </a:xfrm>
          <a:prstGeom prst="rect">
            <a:avLst/>
          </a:prstGeom>
        </p:spPr>
      </p:pic>
      <p:pic>
        <p:nvPicPr>
          <p:cNvPr id="57" name="Graphic 56" descr="Tablet outline">
            <a:extLst>
              <a:ext uri="{FF2B5EF4-FFF2-40B4-BE49-F238E27FC236}">
                <a16:creationId xmlns:a16="http://schemas.microsoft.com/office/drawing/2014/main" id="{9A006600-9B27-AF43-B75D-A383583FB3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83444" y="1989802"/>
            <a:ext cx="812096" cy="812096"/>
          </a:xfrm>
          <a:prstGeom prst="rect">
            <a:avLst/>
          </a:prstGeom>
        </p:spPr>
      </p:pic>
      <p:pic>
        <p:nvPicPr>
          <p:cNvPr id="59" name="Graphic 58" descr="Computer outline">
            <a:extLst>
              <a:ext uri="{FF2B5EF4-FFF2-40B4-BE49-F238E27FC236}">
                <a16:creationId xmlns:a16="http://schemas.microsoft.com/office/drawing/2014/main" id="{3CEE525F-46D1-8E4F-BDD0-872406AB94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2509" y="4056103"/>
            <a:ext cx="914400" cy="914400"/>
          </a:xfrm>
          <a:prstGeom prst="rect">
            <a:avLst/>
          </a:prstGeom>
        </p:spPr>
      </p:pic>
      <p:sp>
        <p:nvSpPr>
          <p:cNvPr id="60" name="Date Placeholder 59">
            <a:extLst>
              <a:ext uri="{FF2B5EF4-FFF2-40B4-BE49-F238E27FC236}">
                <a16:creationId xmlns:a16="http://schemas.microsoft.com/office/drawing/2014/main" id="{8D25FB53-8602-B64B-A284-BA7B38AC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9125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y paper boats and one orange boat">
            <a:extLst>
              <a:ext uri="{FF2B5EF4-FFF2-40B4-BE49-F238E27FC236}">
                <a16:creationId xmlns:a16="http://schemas.microsoft.com/office/drawing/2014/main" id="{BFD43260-B940-8248-B79E-64730EF34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" r="22215" b="26323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6C0B8-535D-E74F-8F5F-73C46B0A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6817"/>
            <a:ext cx="10515600" cy="240436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Simplicity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CC580-2CA9-844E-8BA3-8DC6E2F2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1109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13C2F0A-CD6E-B348-B70B-73F8C0AF9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6283" y="2751336"/>
            <a:ext cx="1086160" cy="10861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92F2A0-B256-D743-B819-7C1A0452B93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061494" y="3294416"/>
            <a:ext cx="14347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9718C26-ACCC-7345-92FA-D3A9DF746945}"/>
              </a:ext>
            </a:extLst>
          </p:cNvPr>
          <p:cNvSpPr/>
          <p:nvPr/>
        </p:nvSpPr>
        <p:spPr>
          <a:xfrm>
            <a:off x="1201646" y="3032806"/>
            <a:ext cx="1154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DE" sz="1400" i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New events </a:t>
            </a:r>
            <a:br>
              <a:rPr lang="en-DE" sz="1400" i="1" spc="-1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DE" sz="1400" i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(writes)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FE991C-A4E9-1147-8F7E-35323027AE4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582443" y="3294416"/>
            <a:ext cx="575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7361E-9FBD-B040-A3A7-CBB2FDCC24D8}"/>
              </a:ext>
            </a:extLst>
          </p:cNvPr>
          <p:cNvSpPr/>
          <p:nvPr/>
        </p:nvSpPr>
        <p:spPr>
          <a:xfrm>
            <a:off x="4004531" y="4271135"/>
            <a:ext cx="1255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DE" sz="1400" spc="-150">
                <a:latin typeface="Courier New" panose="02070309020205020404" pitchFamily="49" charset="0"/>
                <a:cs typeface="Courier New" panose="02070309020205020404" pitchFamily="49" charset="0"/>
              </a:rPr>
              <a:t>Change feed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5224FB0-1456-1544-BAB8-DA742806DE01}"/>
              </a:ext>
            </a:extLst>
          </p:cNvPr>
          <p:cNvSpPr/>
          <p:nvPr/>
        </p:nvSpPr>
        <p:spPr>
          <a:xfrm>
            <a:off x="6522995" y="820222"/>
            <a:ext cx="4267200" cy="14124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B05C74-23CC-0D46-8B3E-AA038E55E806}"/>
              </a:ext>
            </a:extLst>
          </p:cNvPr>
          <p:cNvSpPr/>
          <p:nvPr/>
        </p:nvSpPr>
        <p:spPr>
          <a:xfrm>
            <a:off x="6522995" y="2591407"/>
            <a:ext cx="4267200" cy="14124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D8FFA4A-FB97-974C-9DEF-42A6F52CDD21}"/>
              </a:ext>
            </a:extLst>
          </p:cNvPr>
          <p:cNvSpPr/>
          <p:nvPr/>
        </p:nvSpPr>
        <p:spPr>
          <a:xfrm>
            <a:off x="6522995" y="4362592"/>
            <a:ext cx="4267200" cy="14124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CBFAA6-7B5E-134B-BDD6-F2255283739C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041126" y="1526466"/>
            <a:ext cx="1481869" cy="12950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8D7BA0C-F0F9-3D45-958B-5EB0A541EC0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41126" y="3769331"/>
            <a:ext cx="1481869" cy="129950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B01F31-6150-D644-BB14-5BC35F7C14F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041126" y="3279407"/>
            <a:ext cx="1481869" cy="18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A13E246-DCF7-1C42-A500-9D69AAE88470}"/>
              </a:ext>
            </a:extLst>
          </p:cNvPr>
          <p:cNvSpPr/>
          <p:nvPr/>
        </p:nvSpPr>
        <p:spPr>
          <a:xfrm>
            <a:off x="6595330" y="899750"/>
            <a:ext cx="3035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DE" sz="1400" spc="-150">
                <a:latin typeface="Courier New" panose="02070309020205020404" pitchFamily="49" charset="0"/>
                <a:cs typeface="Courier New" panose="02070309020205020404" pitchFamily="49" charset="0"/>
              </a:rPr>
              <a:t>Event-Computing and Notification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A12314-1799-414F-9AE4-3C4621968394}"/>
              </a:ext>
            </a:extLst>
          </p:cNvPr>
          <p:cNvSpPr/>
          <p:nvPr/>
        </p:nvSpPr>
        <p:spPr>
          <a:xfrm>
            <a:off x="6595330" y="2667589"/>
            <a:ext cx="1734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DE" sz="1400" spc="-150">
                <a:latin typeface="Courier New" panose="02070309020205020404" pitchFamily="49" charset="0"/>
                <a:cs typeface="Courier New" panose="02070309020205020404" pitchFamily="49" charset="0"/>
              </a:rPr>
              <a:t>Stream Processing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4BC8E1-D682-C647-AE11-72C5F11FAFA7}"/>
              </a:ext>
            </a:extLst>
          </p:cNvPr>
          <p:cNvSpPr/>
          <p:nvPr/>
        </p:nvSpPr>
        <p:spPr>
          <a:xfrm>
            <a:off x="6595330" y="4426499"/>
            <a:ext cx="1481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DE" sz="1400" spc="-150">
                <a:latin typeface="Courier New" panose="02070309020205020404" pitchFamily="49" charset="0"/>
                <a:cs typeface="Courier New" panose="02070309020205020404" pitchFamily="49" charset="0"/>
              </a:rPr>
              <a:t>Data movement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906C6F5-3345-3B43-9174-DB2C89A82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2280" y="1392695"/>
            <a:ext cx="572042" cy="5720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C6E5406-BAD6-2641-A745-2CCCFB25F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5613" y="3104717"/>
            <a:ext cx="611149" cy="61114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B004A2E-49AF-574F-B66D-D74A87D83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3604" y="1392695"/>
            <a:ext cx="572042" cy="57204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9A467BE-DA14-1945-A9F7-3A31C00BD0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996522" y="4807853"/>
            <a:ext cx="570240" cy="57024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0E4CFECB-B5D9-D44E-8ED2-28546E7A9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13932" y="1418715"/>
            <a:ext cx="547154" cy="54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85567721-25AD-3B4C-9CA6-80A125E4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57" y="4847357"/>
            <a:ext cx="570240" cy="57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468B9332-4C53-2747-86E5-5901E3A7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92" y="4847357"/>
            <a:ext cx="570240" cy="57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63A106B-E5B3-EC48-901F-79CF424B2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6427" y="4847357"/>
            <a:ext cx="570240" cy="5702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773EEC2-2512-804B-AE83-6656E95B01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3667" y="3142134"/>
            <a:ext cx="611149" cy="57373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59D26E9-8533-A74B-9919-E99F3761E8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74640" y="3116230"/>
            <a:ext cx="611149" cy="611149"/>
          </a:xfrm>
          <a:prstGeom prst="rect">
            <a:avLst/>
          </a:prstGeom>
        </p:spPr>
      </p:pic>
      <p:pic>
        <p:nvPicPr>
          <p:cNvPr id="34" name="Picture 16" descr="Preise – HDInsight (Hadoop) | Microsoft Azure">
            <a:extLst>
              <a:ext uri="{FF2B5EF4-FFF2-40B4-BE49-F238E27FC236}">
                <a16:creationId xmlns:a16="http://schemas.microsoft.com/office/drawing/2014/main" id="{C91D0278-81F7-374F-BFD4-5EC156806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4" r="20889"/>
          <a:stretch/>
        </p:blipFill>
        <p:spPr bwMode="auto">
          <a:xfrm>
            <a:off x="9711470" y="3150841"/>
            <a:ext cx="611149" cy="5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995915D-7966-E64C-8BDC-61BCC7F529B0}"/>
              </a:ext>
            </a:extLst>
          </p:cNvPr>
          <p:cNvSpPr/>
          <p:nvPr/>
        </p:nvSpPr>
        <p:spPr>
          <a:xfrm>
            <a:off x="4204979" y="3036041"/>
            <a:ext cx="802887" cy="25837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0A9644-E4D8-9447-B5D1-94167969C928}"/>
              </a:ext>
            </a:extLst>
          </p:cNvPr>
          <p:cNvSpPr/>
          <p:nvPr/>
        </p:nvSpPr>
        <p:spPr>
          <a:xfrm>
            <a:off x="4204979" y="3320126"/>
            <a:ext cx="802887" cy="25837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1617EC-AEF8-BA45-90D9-81BC24DB5708}"/>
              </a:ext>
            </a:extLst>
          </p:cNvPr>
          <p:cNvSpPr/>
          <p:nvPr/>
        </p:nvSpPr>
        <p:spPr>
          <a:xfrm>
            <a:off x="4204979" y="2462296"/>
            <a:ext cx="802887" cy="25837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70A796-FD85-9546-988F-BA913D55BF42}"/>
              </a:ext>
            </a:extLst>
          </p:cNvPr>
          <p:cNvSpPr/>
          <p:nvPr/>
        </p:nvSpPr>
        <p:spPr>
          <a:xfrm>
            <a:off x="4204979" y="2746381"/>
            <a:ext cx="802887" cy="25837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DA7800-46DB-A54A-9C29-A31A279535F4}"/>
              </a:ext>
            </a:extLst>
          </p:cNvPr>
          <p:cNvSpPr/>
          <p:nvPr/>
        </p:nvSpPr>
        <p:spPr>
          <a:xfrm>
            <a:off x="4204979" y="3604211"/>
            <a:ext cx="802887" cy="25837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52C356-594F-B449-8576-39E753DCF975}"/>
              </a:ext>
            </a:extLst>
          </p:cNvPr>
          <p:cNvSpPr/>
          <p:nvPr/>
        </p:nvSpPr>
        <p:spPr>
          <a:xfrm>
            <a:off x="4204979" y="3888296"/>
            <a:ext cx="802887" cy="258375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47D750F-64E7-AC40-95B7-67BA26F21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371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 animBg="1"/>
      <p:bldP spid="16" grpId="0" animBg="1"/>
      <p:bldP spid="17" grpId="0" animBg="1"/>
      <p:bldP spid="21" grpId="0"/>
      <p:bldP spid="22" grpId="0"/>
      <p:bldP spid="2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25A9443-3C86-B74B-B231-7E6B7EA07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3026" y="1961148"/>
            <a:ext cx="1365948" cy="13659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E66918-CB5D-6C4D-A929-8384FC4CD60F}"/>
              </a:ext>
            </a:extLst>
          </p:cNvPr>
          <p:cNvSpPr/>
          <p:nvPr/>
        </p:nvSpPr>
        <p:spPr>
          <a:xfrm>
            <a:off x="1010222" y="813955"/>
            <a:ext cx="2762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app</a:t>
            </a: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690B34C4-7E65-DE45-A757-486AC1F42165}"/>
              </a:ext>
            </a:extLst>
          </p:cNvPr>
          <p:cNvSpPr/>
          <p:nvPr/>
        </p:nvSpPr>
        <p:spPr>
          <a:xfrm rot="16200000">
            <a:off x="5987719" y="-1163485"/>
            <a:ext cx="216568" cy="10171559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1AC60-95FB-8744-A4A7-1150B2C42934}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flipH="1" flipV="1">
            <a:off x="6096000" y="3327096"/>
            <a:ext cx="4" cy="48691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5821653-C19F-6445-9D43-51E761EC1AFD}"/>
              </a:ext>
            </a:extLst>
          </p:cNvPr>
          <p:cNvSpPr/>
          <p:nvPr/>
        </p:nvSpPr>
        <p:spPr>
          <a:xfrm>
            <a:off x="1010221" y="4243768"/>
            <a:ext cx="16882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</a:p>
          <a:p>
            <a:pPr algn="ctr"/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C58E18-09DE-1843-A7FA-38461741EE24}"/>
              </a:ext>
            </a:extLst>
          </p:cNvPr>
          <p:cNvSpPr/>
          <p:nvPr/>
        </p:nvSpPr>
        <p:spPr>
          <a:xfrm>
            <a:off x="6636206" y="4231967"/>
            <a:ext cx="19030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CosmosDB</a:t>
            </a:r>
          </a:p>
          <a:p>
            <a:pPr algn="ctr"/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binding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1B5015-D0FB-1A45-BD1F-5D9044A82DDD}"/>
              </a:ext>
            </a:extLst>
          </p:cNvPr>
          <p:cNvSpPr/>
          <p:nvPr/>
        </p:nvSpPr>
        <p:spPr>
          <a:xfrm>
            <a:off x="9493496" y="4243768"/>
            <a:ext cx="16882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SignalR</a:t>
            </a:r>
          </a:p>
          <a:p>
            <a:pPr algn="ctr"/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binding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97D60-E088-624F-A0F3-6A9F89CABC5F}"/>
              </a:ext>
            </a:extLst>
          </p:cNvPr>
          <p:cNvSpPr/>
          <p:nvPr/>
        </p:nvSpPr>
        <p:spPr>
          <a:xfrm>
            <a:off x="3652707" y="4243767"/>
            <a:ext cx="19030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CosmosDB</a:t>
            </a:r>
          </a:p>
          <a:p>
            <a:pPr algn="ctr"/>
            <a:r>
              <a:rPr lang="en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52952DE-253D-E946-B222-C3B26613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@borzenko_lena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932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12424</TotalTime>
  <Words>579</Words>
  <Application>Microsoft Macintosh PowerPoint</Application>
  <PresentationFormat>Widescreen</PresentationFormat>
  <Paragraphs>125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Courier New</vt:lpstr>
      <vt:lpstr>Office Theme</vt:lpstr>
      <vt:lpstr>Going real time using Azure CosmosDB and React</vt:lpstr>
      <vt:lpstr>PowerPoint Presentation</vt:lpstr>
      <vt:lpstr>PowerPoint Presentation</vt:lpstr>
      <vt:lpstr>Flexibility</vt:lpstr>
      <vt:lpstr>Stock monitoring</vt:lpstr>
      <vt:lpstr>PowerPoint Presentation</vt:lpstr>
      <vt:lpstr>Simplicity</vt:lpstr>
      <vt:lpstr>PowerPoint Presentation</vt:lpstr>
      <vt:lpstr>PowerPoint Presentation</vt:lpstr>
      <vt:lpstr>Create movements</vt:lpstr>
      <vt:lpstr>Calculate stock</vt:lpstr>
      <vt:lpstr>Get storage locations</vt:lpstr>
      <vt:lpstr>Less code</vt:lpstr>
      <vt:lpstr>PowerPoint Presentation</vt:lpstr>
      <vt:lpstr>Retrieve SignalR connection info</vt:lpstr>
      <vt:lpstr>Stock change trigger</vt:lpstr>
      <vt:lpstr>PowerPoint Presentation</vt:lpstr>
      <vt:lpstr>Create SignalR connection – React app</vt:lpstr>
      <vt:lpstr>Receive SignalR messages</vt:lpstr>
      <vt:lpstr>PowerPoint Presentation</vt:lpstr>
      <vt:lpstr>Why I like MobX-State-Tree</vt:lpstr>
      <vt:lpstr>PowerPoint Presentation</vt:lpstr>
      <vt:lpstr>Summary</vt:lpstr>
      <vt:lpstr>Going real time using Azure CosmosDB and React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Going real time using Azure CosmosDB and React</dc:title>
  <dc:creator>Olena Borzenko</dc:creator>
  <cp:lastModifiedBy>Olena Borzenko</cp:lastModifiedBy>
  <cp:revision>49</cp:revision>
  <dcterms:created xsi:type="dcterms:W3CDTF">2021-05-03T01:10:19Z</dcterms:created>
  <dcterms:modified xsi:type="dcterms:W3CDTF">2021-05-11T16:14:26Z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8943f34-1e9d-4001-b35a-59f83d4dedaa_Enabled">
    <vt:lpwstr>true</vt:lpwstr>
  </property>
  <property fmtid="{D5CDD505-2E9C-101B-9397-08002B2CF9AE}" pid="3" name="MSIP_Label_a8943f34-1e9d-4001-b35a-59f83d4dedaa_SetDate">
    <vt:lpwstr>2021-05-03T01:10:20Z</vt:lpwstr>
  </property>
  <property fmtid="{D5CDD505-2E9C-101B-9397-08002B2CF9AE}" pid="4" name="MSIP_Label_a8943f34-1e9d-4001-b35a-59f83d4dedaa_Method">
    <vt:lpwstr>Standard</vt:lpwstr>
  </property>
  <property fmtid="{D5CDD505-2E9C-101B-9397-08002B2CF9AE}" pid="5" name="MSIP_Label_a8943f34-1e9d-4001-b35a-59f83d4dedaa_Name">
    <vt:lpwstr>General</vt:lpwstr>
  </property>
  <property fmtid="{D5CDD505-2E9C-101B-9397-08002B2CF9AE}" pid="6" name="MSIP_Label_a8943f34-1e9d-4001-b35a-59f83d4dedaa_SiteId">
    <vt:lpwstr>970e4a28-a9b3-403d-aa6e-53ad51f60c75</vt:lpwstr>
  </property>
  <property fmtid="{D5CDD505-2E9C-101B-9397-08002B2CF9AE}" pid="7" name="MSIP_Label_a8943f34-1e9d-4001-b35a-59f83d4dedaa_ActionId">
    <vt:lpwstr>e8abc4d1-a0b3-40cd-9315-dd150ac80804</vt:lpwstr>
  </property>
  <property fmtid="{D5CDD505-2E9C-101B-9397-08002B2CF9AE}" pid="8" name="MSIP_Label_a8943f34-1e9d-4001-b35a-59f83d4dedaa_ContentBits">
    <vt:lpwstr>0</vt:lpwstr>
  </property>
</Properties>
</file>